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144000" type="letter"/>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00" d="100"/>
          <a:sy n="100" d="100"/>
        </p:scale>
        <p:origin x="1612" y="3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Jaszewski" userId="4f969b39b6817a68" providerId="LiveId" clId="{835BD8AA-2B80-46CD-9195-D126E0F997A6}"/>
    <pc:docChg chg="undo redo custSel modSld">
      <pc:chgData name="Maria Jaszewski" userId="4f969b39b6817a68" providerId="LiveId" clId="{835BD8AA-2B80-46CD-9195-D126E0F997A6}" dt="2025-08-30T23:44:29.352" v="85" actId="20577"/>
      <pc:docMkLst>
        <pc:docMk/>
      </pc:docMkLst>
      <pc:sldChg chg="modSp mod">
        <pc:chgData name="Maria Jaszewski" userId="4f969b39b6817a68" providerId="LiveId" clId="{835BD8AA-2B80-46CD-9195-D126E0F997A6}" dt="2025-08-30T23:44:29.352" v="85" actId="20577"/>
        <pc:sldMkLst>
          <pc:docMk/>
          <pc:sldMk cId="477869969" sldId="257"/>
        </pc:sldMkLst>
        <pc:spChg chg="mod">
          <ac:chgData name="Maria Jaszewski" userId="4f969b39b6817a68" providerId="LiveId" clId="{835BD8AA-2B80-46CD-9195-D126E0F997A6}" dt="2025-08-30T23:44:29.352" v="85" actId="20577"/>
          <ac:spMkLst>
            <pc:docMk/>
            <pc:sldMk cId="477869969" sldId="257"/>
            <ac:spMk id="3" creationId="{1492A312-1F68-76B7-F3CB-26CCE3A6B598}"/>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0D9A5C5-1A13-4DC9-804A-5434AF2FBA29}" type="datetimeFigureOut">
              <a:rPr lang="en-US" smtClean="0"/>
              <a:t>8/30/2025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035CB-A843-4949-841C-CD4DEA34FDF0}" type="slidenum">
              <a:rPr lang="en-US" smtClean="0"/>
              <a:t>‹#›</a:t>
            </a:fld>
            <a:endParaRPr lang="en-US"/>
          </a:p>
        </p:txBody>
      </p:sp>
    </p:spTree>
    <p:extLst>
      <p:ext uri="{BB962C8B-B14F-4D97-AF65-F5344CB8AC3E}">
        <p14:creationId xmlns:p14="http://schemas.microsoft.com/office/powerpoint/2010/main" val="3990805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D9A5C5-1A13-4DC9-804A-5434AF2FBA29}" type="datetimeFigureOut">
              <a:rPr lang="en-US" smtClean="0"/>
              <a:t>8/30/2025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035CB-A843-4949-841C-CD4DEA34FDF0}" type="slidenum">
              <a:rPr lang="en-US" smtClean="0"/>
              <a:t>‹#›</a:t>
            </a:fld>
            <a:endParaRPr lang="en-US"/>
          </a:p>
        </p:txBody>
      </p:sp>
    </p:spTree>
    <p:extLst>
      <p:ext uri="{BB962C8B-B14F-4D97-AF65-F5344CB8AC3E}">
        <p14:creationId xmlns:p14="http://schemas.microsoft.com/office/powerpoint/2010/main" val="2142210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0D9A5C5-1A13-4DC9-804A-5434AF2FBA29}" type="datetimeFigureOut">
              <a:rPr lang="en-US" smtClean="0"/>
              <a:t>8/30/2025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035CB-A843-4949-841C-CD4DEA34FDF0}" type="slidenum">
              <a:rPr lang="en-US" smtClean="0"/>
              <a:t>‹#›</a:t>
            </a:fld>
            <a:endParaRPr lang="en-US"/>
          </a:p>
        </p:txBody>
      </p:sp>
    </p:spTree>
    <p:extLst>
      <p:ext uri="{BB962C8B-B14F-4D97-AF65-F5344CB8AC3E}">
        <p14:creationId xmlns:p14="http://schemas.microsoft.com/office/powerpoint/2010/main" val="3566713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0D9A5C5-1A13-4DC9-804A-5434AF2FBA29}" type="datetimeFigureOut">
              <a:rPr lang="en-US" smtClean="0"/>
              <a:t>8/30/2025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035CB-A843-4949-841C-CD4DEA34FDF0}" type="slidenum">
              <a:rPr lang="en-US" smtClean="0"/>
              <a:t>‹#›</a:t>
            </a:fld>
            <a:endParaRPr lang="en-US"/>
          </a:p>
        </p:txBody>
      </p:sp>
    </p:spTree>
    <p:extLst>
      <p:ext uri="{BB962C8B-B14F-4D97-AF65-F5344CB8AC3E}">
        <p14:creationId xmlns:p14="http://schemas.microsoft.com/office/powerpoint/2010/main" val="13269791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0D9A5C5-1A13-4DC9-804A-5434AF2FBA29}" type="datetimeFigureOut">
              <a:rPr lang="en-US" smtClean="0"/>
              <a:t>8/30/2025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82035CB-A843-4949-841C-CD4DEA34FDF0}" type="slidenum">
              <a:rPr lang="en-US" smtClean="0"/>
              <a:t>‹#›</a:t>
            </a:fld>
            <a:endParaRPr lang="en-US"/>
          </a:p>
        </p:txBody>
      </p:sp>
    </p:spTree>
    <p:extLst>
      <p:ext uri="{BB962C8B-B14F-4D97-AF65-F5344CB8AC3E}">
        <p14:creationId xmlns:p14="http://schemas.microsoft.com/office/powerpoint/2010/main" val="16017687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0D9A5C5-1A13-4DC9-804A-5434AF2FBA29}" type="datetimeFigureOut">
              <a:rPr lang="en-US" smtClean="0"/>
              <a:t>8/30/2025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82035CB-A843-4949-841C-CD4DEA34FDF0}" type="slidenum">
              <a:rPr lang="en-US" smtClean="0"/>
              <a:t>‹#›</a:t>
            </a:fld>
            <a:endParaRPr lang="en-US"/>
          </a:p>
        </p:txBody>
      </p:sp>
    </p:spTree>
    <p:extLst>
      <p:ext uri="{BB962C8B-B14F-4D97-AF65-F5344CB8AC3E}">
        <p14:creationId xmlns:p14="http://schemas.microsoft.com/office/powerpoint/2010/main" val="11907022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D9A5C5-1A13-4DC9-804A-5434AF2FBA29}" type="datetimeFigureOut">
              <a:rPr lang="en-US" smtClean="0"/>
              <a:t>8/30/2025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82035CB-A843-4949-841C-CD4DEA34FDF0}" type="slidenum">
              <a:rPr lang="en-US" smtClean="0"/>
              <a:t>‹#›</a:t>
            </a:fld>
            <a:endParaRPr lang="en-US"/>
          </a:p>
        </p:txBody>
      </p:sp>
    </p:spTree>
    <p:extLst>
      <p:ext uri="{BB962C8B-B14F-4D97-AF65-F5344CB8AC3E}">
        <p14:creationId xmlns:p14="http://schemas.microsoft.com/office/powerpoint/2010/main" val="34885059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0D9A5C5-1A13-4DC9-804A-5434AF2FBA29}" type="datetimeFigureOut">
              <a:rPr lang="en-US" smtClean="0"/>
              <a:t>8/30/2025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035CB-A843-4949-841C-CD4DEA34FDF0}" type="slidenum">
              <a:rPr lang="en-US" smtClean="0"/>
              <a:t>‹#›</a:t>
            </a:fld>
            <a:endParaRPr lang="en-US"/>
          </a:p>
        </p:txBody>
      </p:sp>
    </p:spTree>
    <p:extLst>
      <p:ext uri="{BB962C8B-B14F-4D97-AF65-F5344CB8AC3E}">
        <p14:creationId xmlns:p14="http://schemas.microsoft.com/office/powerpoint/2010/main" val="35447024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D0D9A5C5-1A13-4DC9-804A-5434AF2FBA29}" type="datetimeFigureOut">
              <a:rPr lang="en-US" smtClean="0"/>
              <a:t>8/30/2025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82035CB-A843-4949-841C-CD4DEA34FDF0}" type="slidenum">
              <a:rPr lang="en-US" smtClean="0"/>
              <a:t>‹#›</a:t>
            </a:fld>
            <a:endParaRPr lang="en-US"/>
          </a:p>
        </p:txBody>
      </p:sp>
    </p:spTree>
    <p:extLst>
      <p:ext uri="{BB962C8B-B14F-4D97-AF65-F5344CB8AC3E}">
        <p14:creationId xmlns:p14="http://schemas.microsoft.com/office/powerpoint/2010/main" val="1017985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D9A5C5-1A13-4DC9-804A-5434AF2FBA29}" type="datetimeFigureOut">
              <a:rPr lang="en-US" smtClean="0"/>
              <a:t>8/30/2025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035CB-A843-4949-841C-CD4DEA34FDF0}" type="slidenum">
              <a:rPr lang="en-US" smtClean="0"/>
              <a:t>‹#›</a:t>
            </a:fld>
            <a:endParaRPr lang="en-US"/>
          </a:p>
        </p:txBody>
      </p:sp>
    </p:spTree>
    <p:extLst>
      <p:ext uri="{BB962C8B-B14F-4D97-AF65-F5344CB8AC3E}">
        <p14:creationId xmlns:p14="http://schemas.microsoft.com/office/powerpoint/2010/main" val="3842611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0D9A5C5-1A13-4DC9-804A-5434AF2FBA29}" type="datetimeFigureOut">
              <a:rPr lang="en-US" smtClean="0"/>
              <a:t>8/30/2025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82035CB-A843-4949-841C-CD4DEA34FDF0}" type="slidenum">
              <a:rPr lang="en-US" smtClean="0"/>
              <a:t>‹#›</a:t>
            </a:fld>
            <a:endParaRPr lang="en-US"/>
          </a:p>
        </p:txBody>
      </p:sp>
    </p:spTree>
    <p:extLst>
      <p:ext uri="{BB962C8B-B14F-4D97-AF65-F5344CB8AC3E}">
        <p14:creationId xmlns:p14="http://schemas.microsoft.com/office/powerpoint/2010/main" val="504809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D0D9A5C5-1A13-4DC9-804A-5434AF2FBA29}" type="datetimeFigureOut">
              <a:rPr lang="en-US" smtClean="0"/>
              <a:t>8/30/2025</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E82035CB-A843-4949-841C-CD4DEA34FDF0}" type="slidenum">
              <a:rPr lang="en-US" smtClean="0"/>
              <a:t>‹#›</a:t>
            </a:fld>
            <a:endParaRPr lang="en-US"/>
          </a:p>
        </p:txBody>
      </p:sp>
    </p:spTree>
    <p:extLst>
      <p:ext uri="{BB962C8B-B14F-4D97-AF65-F5344CB8AC3E}">
        <p14:creationId xmlns:p14="http://schemas.microsoft.com/office/powerpoint/2010/main" val="37918439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hyperlink" Target="mailto:charles.c.reith@gmail.com" TargetMode="External"/><Relationship Id="rId2" Type="http://schemas.openxmlformats.org/officeDocument/2006/relationships/hyperlink" Target="http://www.suncoastforests.org/" TargetMode="External"/><Relationship Id="rId1" Type="http://schemas.openxmlformats.org/officeDocument/2006/relationships/slideLayout" Target="../slideLayouts/slideLayout2.xml"/><Relationship Id="rId5" Type="http://schemas.openxmlformats.org/officeDocument/2006/relationships/image" Target="../media/image7.gif"/><Relationship Id="rId4" Type="http://schemas.openxmlformats.org/officeDocument/2006/relationships/hyperlink" Target="mailto:sharithornton@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DF79AC1-F81C-BB6A-8770-544D6E10B4D3}"/>
              </a:ext>
            </a:extLst>
          </p:cNvPr>
          <p:cNvPicPr>
            <a:picLocks noChangeAspect="1"/>
          </p:cNvPicPr>
          <p:nvPr/>
        </p:nvPicPr>
        <p:blipFill rotWithShape="1">
          <a:blip r:embed="rId2"/>
          <a:srcRect l="40111" t="29249" r="29815" b="14501"/>
          <a:stretch/>
        </p:blipFill>
        <p:spPr>
          <a:xfrm>
            <a:off x="286955" y="160084"/>
            <a:ext cx="1739805" cy="1829539"/>
          </a:xfrm>
          <a:prstGeom prst="rect">
            <a:avLst/>
          </a:prstGeom>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431" y="5633554"/>
            <a:ext cx="3103806" cy="1433958"/>
          </a:xfrm>
          <a:prstGeom prst="rect">
            <a:avLst/>
          </a:prstGeom>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558428" y="5633554"/>
            <a:ext cx="3108960" cy="1436340"/>
          </a:xfrm>
          <a:prstGeom prst="rect">
            <a:avLst/>
          </a:prstGeom>
        </p:spPr>
      </p:pic>
      <p:sp>
        <p:nvSpPr>
          <p:cNvPr id="17" name="TextBox 16"/>
          <p:cNvSpPr txBox="1"/>
          <p:nvPr/>
        </p:nvSpPr>
        <p:spPr>
          <a:xfrm>
            <a:off x="3733360" y="5622898"/>
            <a:ext cx="2560573" cy="307777"/>
          </a:xfrm>
          <a:prstGeom prst="rect">
            <a:avLst/>
          </a:prstGeom>
          <a:solidFill>
            <a:schemeClr val="tx1"/>
          </a:solidFill>
          <a:effectLst>
            <a:softEdge rad="63500"/>
          </a:effectLst>
        </p:spPr>
        <p:txBody>
          <a:bodyPr wrap="none" rtlCol="0">
            <a:spAutoFit/>
          </a:bodyPr>
          <a:lstStyle/>
          <a:p>
            <a:r>
              <a:rPr lang="en-US" sz="1400" b="1" dirty="0">
                <a:solidFill>
                  <a:schemeClr val="bg1"/>
                </a:solidFill>
              </a:rPr>
              <a:t>View from East (Jacaranda Blvd)</a:t>
            </a:r>
          </a:p>
        </p:txBody>
      </p:sp>
      <p:pic>
        <p:nvPicPr>
          <p:cNvPr id="22" name="Picture 21">
            <a:extLst>
              <a:ext uri="{FF2B5EF4-FFF2-40B4-BE49-F238E27FC236}">
                <a16:creationId xmlns:a16="http://schemas.microsoft.com/office/drawing/2014/main" id="{2DB5E72D-4EC3-20D8-96D7-C8EC3C34824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32432" y="2087833"/>
            <a:ext cx="3039696" cy="3434719"/>
          </a:xfrm>
          <a:prstGeom prst="rect">
            <a:avLst/>
          </a:prstGeom>
        </p:spPr>
      </p:pic>
      <p:sp>
        <p:nvSpPr>
          <p:cNvPr id="24" name="TextBox 23">
            <a:extLst>
              <a:ext uri="{FF2B5EF4-FFF2-40B4-BE49-F238E27FC236}">
                <a16:creationId xmlns:a16="http://schemas.microsoft.com/office/drawing/2014/main" id="{DF5FB472-D102-FEF9-0CB6-C4C9D9C10BEC}"/>
              </a:ext>
            </a:extLst>
          </p:cNvPr>
          <p:cNvSpPr txBox="1"/>
          <p:nvPr/>
        </p:nvSpPr>
        <p:spPr>
          <a:xfrm>
            <a:off x="504047" y="5633554"/>
            <a:ext cx="2391167" cy="307777"/>
          </a:xfrm>
          <a:prstGeom prst="rect">
            <a:avLst/>
          </a:prstGeom>
          <a:solidFill>
            <a:schemeClr val="tx1"/>
          </a:solidFill>
          <a:effectLst>
            <a:softEdge rad="63500"/>
          </a:effectLst>
        </p:spPr>
        <p:txBody>
          <a:bodyPr wrap="none" rtlCol="0">
            <a:spAutoFit/>
          </a:bodyPr>
          <a:lstStyle/>
          <a:p>
            <a:r>
              <a:rPr lang="en-US" sz="1400" b="1" dirty="0">
                <a:solidFill>
                  <a:schemeClr val="bg1"/>
                </a:solidFill>
              </a:rPr>
              <a:t>View from West (Golf Course)</a:t>
            </a:r>
          </a:p>
        </p:txBody>
      </p:sp>
      <p:sp>
        <p:nvSpPr>
          <p:cNvPr id="25" name="TextBox 24">
            <a:extLst>
              <a:ext uri="{FF2B5EF4-FFF2-40B4-BE49-F238E27FC236}">
                <a16:creationId xmlns:a16="http://schemas.microsoft.com/office/drawing/2014/main" id="{FDB65285-CF41-9AED-DD80-644206908F66}"/>
              </a:ext>
            </a:extLst>
          </p:cNvPr>
          <p:cNvSpPr txBox="1"/>
          <p:nvPr/>
        </p:nvSpPr>
        <p:spPr>
          <a:xfrm>
            <a:off x="785950" y="2087833"/>
            <a:ext cx="1827360" cy="369332"/>
          </a:xfrm>
          <a:prstGeom prst="rect">
            <a:avLst/>
          </a:prstGeom>
          <a:solidFill>
            <a:schemeClr val="tx1"/>
          </a:solidFill>
          <a:effectLst>
            <a:softEdge rad="63500"/>
          </a:effectLst>
        </p:spPr>
        <p:txBody>
          <a:bodyPr wrap="none" rtlCol="0">
            <a:spAutoFit/>
          </a:bodyPr>
          <a:lstStyle>
            <a:defPPr>
              <a:defRPr lang="en-US"/>
            </a:defPPr>
            <a:lvl1pPr>
              <a:defRPr sz="1400" b="1">
                <a:solidFill>
                  <a:schemeClr val="bg1"/>
                </a:solidFill>
              </a:defRPr>
            </a:lvl1pPr>
          </a:lstStyle>
          <a:p>
            <a:r>
              <a:rPr lang="en-US" sz="1800" dirty="0"/>
              <a:t>Present Situation</a:t>
            </a:r>
          </a:p>
        </p:txBody>
      </p:sp>
      <p:sp>
        <p:nvSpPr>
          <p:cNvPr id="5" name="TextBox 4">
            <a:extLst>
              <a:ext uri="{FF2B5EF4-FFF2-40B4-BE49-F238E27FC236}">
                <a16:creationId xmlns:a16="http://schemas.microsoft.com/office/drawing/2014/main" id="{EC82966D-1045-AC6C-A1A0-47132D2ECF07}"/>
              </a:ext>
            </a:extLst>
          </p:cNvPr>
          <p:cNvSpPr txBox="1"/>
          <p:nvPr/>
        </p:nvSpPr>
        <p:spPr>
          <a:xfrm>
            <a:off x="512846" y="421103"/>
            <a:ext cx="1084721" cy="307777"/>
          </a:xfrm>
          <a:prstGeom prst="rect">
            <a:avLst/>
          </a:prstGeom>
          <a:noFill/>
        </p:spPr>
        <p:txBody>
          <a:bodyPr wrap="none" rtlCol="0">
            <a:spAutoFit/>
          </a:bodyPr>
          <a:lstStyle/>
          <a:p>
            <a:r>
              <a:rPr lang="en-US" sz="1400" dirty="0"/>
              <a:t>Center Road</a:t>
            </a:r>
          </a:p>
        </p:txBody>
      </p:sp>
      <p:sp>
        <p:nvSpPr>
          <p:cNvPr id="6" name="TextBox 5">
            <a:extLst>
              <a:ext uri="{FF2B5EF4-FFF2-40B4-BE49-F238E27FC236}">
                <a16:creationId xmlns:a16="http://schemas.microsoft.com/office/drawing/2014/main" id="{04238861-4067-E4C4-2863-DF0FD4703D93}"/>
              </a:ext>
            </a:extLst>
          </p:cNvPr>
          <p:cNvSpPr txBox="1"/>
          <p:nvPr/>
        </p:nvSpPr>
        <p:spPr>
          <a:xfrm rot="5400000">
            <a:off x="524535" y="1252820"/>
            <a:ext cx="1264642" cy="307777"/>
          </a:xfrm>
          <a:prstGeom prst="rect">
            <a:avLst/>
          </a:prstGeom>
          <a:noFill/>
        </p:spPr>
        <p:txBody>
          <a:bodyPr wrap="none" rtlCol="0">
            <a:spAutoFit/>
          </a:bodyPr>
          <a:lstStyle/>
          <a:p>
            <a:r>
              <a:rPr lang="en-US" sz="1400" dirty="0"/>
              <a:t>Jacaranda Blvd</a:t>
            </a:r>
          </a:p>
        </p:txBody>
      </p:sp>
      <p:sp>
        <p:nvSpPr>
          <p:cNvPr id="9" name="Freeform: Shape 8">
            <a:extLst>
              <a:ext uri="{FF2B5EF4-FFF2-40B4-BE49-F238E27FC236}">
                <a16:creationId xmlns:a16="http://schemas.microsoft.com/office/drawing/2014/main" id="{6DE42A69-A243-76F7-F15B-8D31382CBB66}"/>
              </a:ext>
            </a:extLst>
          </p:cNvPr>
          <p:cNvSpPr/>
          <p:nvPr/>
        </p:nvSpPr>
        <p:spPr>
          <a:xfrm rot="-120000">
            <a:off x="794521" y="1539486"/>
            <a:ext cx="208387" cy="138360"/>
          </a:xfrm>
          <a:custGeom>
            <a:avLst/>
            <a:gdLst>
              <a:gd name="connsiteX0" fmla="*/ 242666 w 258700"/>
              <a:gd name="connsiteY0" fmla="*/ 4074 h 177358"/>
              <a:gd name="connsiteX1" fmla="*/ 28482 w 258700"/>
              <a:gd name="connsiteY1" fmla="*/ 57620 h 177358"/>
              <a:gd name="connsiteX2" fmla="*/ 12007 w 258700"/>
              <a:gd name="connsiteY2" fmla="*/ 139998 h 177358"/>
              <a:gd name="connsiteX3" fmla="*/ 119098 w 258700"/>
              <a:gd name="connsiteY3" fmla="*/ 152355 h 177358"/>
              <a:gd name="connsiteX4" fmla="*/ 230309 w 258700"/>
              <a:gd name="connsiteY4" fmla="*/ 168831 h 177358"/>
              <a:gd name="connsiteX5" fmla="*/ 242666 w 258700"/>
              <a:gd name="connsiteY5" fmla="*/ 4074 h 177358"/>
              <a:gd name="connsiteX0" fmla="*/ 242666 w 242666"/>
              <a:gd name="connsiteY0" fmla="*/ 4074 h 177358"/>
              <a:gd name="connsiteX1" fmla="*/ 28482 w 242666"/>
              <a:gd name="connsiteY1" fmla="*/ 57620 h 177358"/>
              <a:gd name="connsiteX2" fmla="*/ 12007 w 242666"/>
              <a:gd name="connsiteY2" fmla="*/ 139998 h 177358"/>
              <a:gd name="connsiteX3" fmla="*/ 119098 w 242666"/>
              <a:gd name="connsiteY3" fmla="*/ 152355 h 177358"/>
              <a:gd name="connsiteX4" fmla="*/ 230309 w 242666"/>
              <a:gd name="connsiteY4" fmla="*/ 168831 h 177358"/>
              <a:gd name="connsiteX5" fmla="*/ 242666 w 242666"/>
              <a:gd name="connsiteY5" fmla="*/ 4074 h 177358"/>
              <a:gd name="connsiteX0" fmla="*/ 235520 w 235520"/>
              <a:gd name="connsiteY0" fmla="*/ 4028 h 177312"/>
              <a:gd name="connsiteX1" fmla="*/ 21336 w 235520"/>
              <a:gd name="connsiteY1" fmla="*/ 57574 h 177312"/>
              <a:gd name="connsiteX2" fmla="*/ 17907 w 235520"/>
              <a:gd name="connsiteY2" fmla="*/ 135284 h 177312"/>
              <a:gd name="connsiteX3" fmla="*/ 111952 w 235520"/>
              <a:gd name="connsiteY3" fmla="*/ 152309 h 177312"/>
              <a:gd name="connsiteX4" fmla="*/ 223163 w 235520"/>
              <a:gd name="connsiteY4" fmla="*/ 168785 h 177312"/>
              <a:gd name="connsiteX5" fmla="*/ 235520 w 235520"/>
              <a:gd name="connsiteY5" fmla="*/ 4028 h 177312"/>
              <a:gd name="connsiteX0" fmla="*/ 217613 w 217613"/>
              <a:gd name="connsiteY0" fmla="*/ 4028 h 177312"/>
              <a:gd name="connsiteX1" fmla="*/ 3429 w 217613"/>
              <a:gd name="connsiteY1" fmla="*/ 57574 h 177312"/>
              <a:gd name="connsiteX2" fmla="*/ 0 w 217613"/>
              <a:gd name="connsiteY2" fmla="*/ 135284 h 177312"/>
              <a:gd name="connsiteX3" fmla="*/ 94045 w 217613"/>
              <a:gd name="connsiteY3" fmla="*/ 152309 h 177312"/>
              <a:gd name="connsiteX4" fmla="*/ 205256 w 217613"/>
              <a:gd name="connsiteY4" fmla="*/ 168785 h 177312"/>
              <a:gd name="connsiteX5" fmla="*/ 217613 w 217613"/>
              <a:gd name="connsiteY5" fmla="*/ 4028 h 177312"/>
              <a:gd name="connsiteX0" fmla="*/ 223590 w 228409"/>
              <a:gd name="connsiteY0" fmla="*/ 5055 h 178339"/>
              <a:gd name="connsiteX1" fmla="*/ 123649 w 228409"/>
              <a:gd name="connsiteY1" fmla="*/ 43705 h 178339"/>
              <a:gd name="connsiteX2" fmla="*/ 9406 w 228409"/>
              <a:gd name="connsiteY2" fmla="*/ 58601 h 178339"/>
              <a:gd name="connsiteX3" fmla="*/ 5977 w 228409"/>
              <a:gd name="connsiteY3" fmla="*/ 136311 h 178339"/>
              <a:gd name="connsiteX4" fmla="*/ 100022 w 228409"/>
              <a:gd name="connsiteY4" fmla="*/ 153336 h 178339"/>
              <a:gd name="connsiteX5" fmla="*/ 211233 w 228409"/>
              <a:gd name="connsiteY5" fmla="*/ 169812 h 178339"/>
              <a:gd name="connsiteX6" fmla="*/ 223590 w 228409"/>
              <a:gd name="connsiteY6" fmla="*/ 5055 h 178339"/>
              <a:gd name="connsiteX0" fmla="*/ 223590 w 223590"/>
              <a:gd name="connsiteY0" fmla="*/ 5055 h 178339"/>
              <a:gd name="connsiteX1" fmla="*/ 123649 w 223590"/>
              <a:gd name="connsiteY1" fmla="*/ 43705 h 178339"/>
              <a:gd name="connsiteX2" fmla="*/ 9406 w 223590"/>
              <a:gd name="connsiteY2" fmla="*/ 58601 h 178339"/>
              <a:gd name="connsiteX3" fmla="*/ 5977 w 223590"/>
              <a:gd name="connsiteY3" fmla="*/ 136311 h 178339"/>
              <a:gd name="connsiteX4" fmla="*/ 100022 w 223590"/>
              <a:gd name="connsiteY4" fmla="*/ 153336 h 178339"/>
              <a:gd name="connsiteX5" fmla="*/ 211233 w 223590"/>
              <a:gd name="connsiteY5" fmla="*/ 169812 h 178339"/>
              <a:gd name="connsiteX6" fmla="*/ 223590 w 223590"/>
              <a:gd name="connsiteY6" fmla="*/ 5055 h 178339"/>
              <a:gd name="connsiteX0" fmla="*/ 217613 w 217613"/>
              <a:gd name="connsiteY0" fmla="*/ 5055 h 178339"/>
              <a:gd name="connsiteX1" fmla="*/ 117672 w 217613"/>
              <a:gd name="connsiteY1" fmla="*/ 43705 h 178339"/>
              <a:gd name="connsiteX2" fmla="*/ 3429 w 217613"/>
              <a:gd name="connsiteY2" fmla="*/ 58601 h 178339"/>
              <a:gd name="connsiteX3" fmla="*/ 0 w 217613"/>
              <a:gd name="connsiteY3" fmla="*/ 136311 h 178339"/>
              <a:gd name="connsiteX4" fmla="*/ 94045 w 217613"/>
              <a:gd name="connsiteY4" fmla="*/ 153336 h 178339"/>
              <a:gd name="connsiteX5" fmla="*/ 205256 w 217613"/>
              <a:gd name="connsiteY5" fmla="*/ 169812 h 178339"/>
              <a:gd name="connsiteX6" fmla="*/ 217613 w 217613"/>
              <a:gd name="connsiteY6" fmla="*/ 5055 h 178339"/>
              <a:gd name="connsiteX0" fmla="*/ 217613 w 225663"/>
              <a:gd name="connsiteY0" fmla="*/ 4885 h 175719"/>
              <a:gd name="connsiteX1" fmla="*/ 117672 w 225663"/>
              <a:gd name="connsiteY1" fmla="*/ 43535 h 175719"/>
              <a:gd name="connsiteX2" fmla="*/ 3429 w 225663"/>
              <a:gd name="connsiteY2" fmla="*/ 58431 h 175719"/>
              <a:gd name="connsiteX3" fmla="*/ 0 w 225663"/>
              <a:gd name="connsiteY3" fmla="*/ 136141 h 175719"/>
              <a:gd name="connsiteX4" fmla="*/ 94045 w 225663"/>
              <a:gd name="connsiteY4" fmla="*/ 153166 h 175719"/>
              <a:gd name="connsiteX5" fmla="*/ 219996 w 225663"/>
              <a:gd name="connsiteY5" fmla="*/ 166711 h 175719"/>
              <a:gd name="connsiteX6" fmla="*/ 217613 w 225663"/>
              <a:gd name="connsiteY6" fmla="*/ 4885 h 175719"/>
              <a:gd name="connsiteX0" fmla="*/ 217613 w 219996"/>
              <a:gd name="connsiteY0" fmla="*/ 4885 h 175719"/>
              <a:gd name="connsiteX1" fmla="*/ 117672 w 219996"/>
              <a:gd name="connsiteY1" fmla="*/ 43535 h 175719"/>
              <a:gd name="connsiteX2" fmla="*/ 3429 w 219996"/>
              <a:gd name="connsiteY2" fmla="*/ 58431 h 175719"/>
              <a:gd name="connsiteX3" fmla="*/ 0 w 219996"/>
              <a:gd name="connsiteY3" fmla="*/ 136141 h 175719"/>
              <a:gd name="connsiteX4" fmla="*/ 94045 w 219996"/>
              <a:gd name="connsiteY4" fmla="*/ 153166 h 175719"/>
              <a:gd name="connsiteX5" fmla="*/ 219996 w 219996"/>
              <a:gd name="connsiteY5" fmla="*/ 166711 h 175719"/>
              <a:gd name="connsiteX6" fmla="*/ 217613 w 219996"/>
              <a:gd name="connsiteY6" fmla="*/ 4885 h 175719"/>
              <a:gd name="connsiteX0" fmla="*/ 217613 w 222441"/>
              <a:gd name="connsiteY0" fmla="*/ 4857 h 175282"/>
              <a:gd name="connsiteX1" fmla="*/ 117672 w 222441"/>
              <a:gd name="connsiteY1" fmla="*/ 43507 h 175282"/>
              <a:gd name="connsiteX2" fmla="*/ 3429 w 222441"/>
              <a:gd name="connsiteY2" fmla="*/ 58403 h 175282"/>
              <a:gd name="connsiteX3" fmla="*/ 0 w 222441"/>
              <a:gd name="connsiteY3" fmla="*/ 136113 h 175282"/>
              <a:gd name="connsiteX4" fmla="*/ 94045 w 222441"/>
              <a:gd name="connsiteY4" fmla="*/ 153138 h 175282"/>
              <a:gd name="connsiteX5" fmla="*/ 208286 w 222441"/>
              <a:gd name="connsiteY5" fmla="*/ 166188 h 175282"/>
              <a:gd name="connsiteX6" fmla="*/ 217613 w 222441"/>
              <a:gd name="connsiteY6" fmla="*/ 4857 h 175282"/>
              <a:gd name="connsiteX0" fmla="*/ 217613 w 217613"/>
              <a:gd name="connsiteY0" fmla="*/ 4857 h 175282"/>
              <a:gd name="connsiteX1" fmla="*/ 117672 w 217613"/>
              <a:gd name="connsiteY1" fmla="*/ 43507 h 175282"/>
              <a:gd name="connsiteX2" fmla="*/ 3429 w 217613"/>
              <a:gd name="connsiteY2" fmla="*/ 58403 h 175282"/>
              <a:gd name="connsiteX3" fmla="*/ 0 w 217613"/>
              <a:gd name="connsiteY3" fmla="*/ 136113 h 175282"/>
              <a:gd name="connsiteX4" fmla="*/ 94045 w 217613"/>
              <a:gd name="connsiteY4" fmla="*/ 153138 h 175282"/>
              <a:gd name="connsiteX5" fmla="*/ 208286 w 217613"/>
              <a:gd name="connsiteY5" fmla="*/ 166188 h 175282"/>
              <a:gd name="connsiteX6" fmla="*/ 217613 w 217613"/>
              <a:gd name="connsiteY6" fmla="*/ 4857 h 17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7613" h="175282">
                <a:moveTo>
                  <a:pt x="217613" y="4857"/>
                </a:moveTo>
                <a:cubicBezTo>
                  <a:pt x="202511" y="-15590"/>
                  <a:pt x="153369" y="34583"/>
                  <a:pt x="117672" y="43507"/>
                </a:cubicBezTo>
                <a:cubicBezTo>
                  <a:pt x="81975" y="52431"/>
                  <a:pt x="23041" y="42969"/>
                  <a:pt x="3429" y="58403"/>
                </a:cubicBezTo>
                <a:lnTo>
                  <a:pt x="0" y="136113"/>
                </a:lnTo>
                <a:cubicBezTo>
                  <a:pt x="15103" y="151902"/>
                  <a:pt x="57661" y="148333"/>
                  <a:pt x="94045" y="153138"/>
                </a:cubicBezTo>
                <a:cubicBezTo>
                  <a:pt x="130429" y="157943"/>
                  <a:pt x="189064" y="190901"/>
                  <a:pt x="208286" y="166188"/>
                </a:cubicBezTo>
                <a:lnTo>
                  <a:pt x="217613" y="4857"/>
                </a:lnTo>
                <a:close/>
              </a:path>
            </a:pathLst>
          </a:custGeom>
          <a:solidFill>
            <a:srgbClr val="FFFF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Brace 10">
            <a:extLst>
              <a:ext uri="{FF2B5EF4-FFF2-40B4-BE49-F238E27FC236}">
                <a16:creationId xmlns:a16="http://schemas.microsoft.com/office/drawing/2014/main" id="{515D6D13-E15A-3198-78E0-4A9C109C1951}"/>
              </a:ext>
            </a:extLst>
          </p:cNvPr>
          <p:cNvSpPr/>
          <p:nvPr/>
        </p:nvSpPr>
        <p:spPr>
          <a:xfrm>
            <a:off x="826059" y="741283"/>
            <a:ext cx="176907" cy="735245"/>
          </a:xfrm>
          <a:prstGeom prst="leftBrace">
            <a:avLst/>
          </a:prstGeom>
          <a:ln>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TextBox 2">
            <a:extLst>
              <a:ext uri="{FF2B5EF4-FFF2-40B4-BE49-F238E27FC236}">
                <a16:creationId xmlns:a16="http://schemas.microsoft.com/office/drawing/2014/main" id="{25B4FE00-058D-EC62-2C5A-2EB7ADC9561F}"/>
              </a:ext>
            </a:extLst>
          </p:cNvPr>
          <p:cNvSpPr txBox="1"/>
          <p:nvPr/>
        </p:nvSpPr>
        <p:spPr>
          <a:xfrm>
            <a:off x="2102782" y="206888"/>
            <a:ext cx="4706288" cy="1882310"/>
          </a:xfrm>
          <a:prstGeom prst="rect">
            <a:avLst/>
          </a:prstGeom>
          <a:noFill/>
        </p:spPr>
        <p:txBody>
          <a:bodyPr wrap="none" rtlCol="0">
            <a:spAutoFit/>
          </a:bodyPr>
          <a:lstStyle/>
          <a:p>
            <a:pPr algn="ctr">
              <a:lnSpc>
                <a:spcPct val="80000"/>
              </a:lnSpc>
            </a:pPr>
            <a:r>
              <a:rPr lang="en-US" sz="2000" dirty="0"/>
              <a:t>Jacaranda </a:t>
            </a:r>
            <a:r>
              <a:rPr lang="en-US" sz="2000" dirty="0" err="1"/>
              <a:t>EcoPARK</a:t>
            </a:r>
            <a:r>
              <a:rPr lang="en-US" sz="2000" dirty="0"/>
              <a:t> Fact Sheet</a:t>
            </a:r>
          </a:p>
          <a:p>
            <a:pPr algn="ctr">
              <a:lnSpc>
                <a:spcPct val="80000"/>
              </a:lnSpc>
            </a:pPr>
            <a:endParaRPr lang="en-US" sz="700" dirty="0"/>
          </a:p>
          <a:p>
            <a:pPr algn="ctr">
              <a:lnSpc>
                <a:spcPct val="80000"/>
              </a:lnSpc>
            </a:pPr>
            <a:endParaRPr lang="en-US" sz="100" dirty="0"/>
          </a:p>
          <a:p>
            <a:pPr>
              <a:lnSpc>
                <a:spcPct val="80000"/>
              </a:lnSpc>
            </a:pPr>
            <a:r>
              <a:rPr lang="en-US" sz="1600" dirty="0"/>
              <a:t>One-acre </a:t>
            </a:r>
            <a:r>
              <a:rPr lang="en-US" sz="1600" b="1" i="1" dirty="0"/>
              <a:t>Ecological Restoration Area </a:t>
            </a:r>
            <a:r>
              <a:rPr lang="en-US" sz="1600" dirty="0"/>
              <a:t>along Jacaranda</a:t>
            </a:r>
          </a:p>
          <a:p>
            <a:pPr>
              <a:lnSpc>
                <a:spcPct val="80000"/>
              </a:lnSpc>
            </a:pPr>
            <a:r>
              <a:rPr lang="en-US" sz="1600" dirty="0"/>
              <a:t>Accessible by sidewalk with bike and cart parking</a:t>
            </a:r>
          </a:p>
          <a:p>
            <a:pPr>
              <a:lnSpc>
                <a:spcPct val="80000"/>
              </a:lnSpc>
            </a:pPr>
            <a:r>
              <a:rPr lang="en-US" sz="1600" dirty="0"/>
              <a:t>Half mile of walking trails with sitting areas</a:t>
            </a:r>
          </a:p>
          <a:p>
            <a:pPr>
              <a:lnSpc>
                <a:spcPct val="80000"/>
              </a:lnSpc>
            </a:pPr>
            <a:r>
              <a:rPr lang="en-US" sz="1600" dirty="0"/>
              <a:t>Two forests, one wetlands, and one prairie</a:t>
            </a:r>
          </a:p>
          <a:p>
            <a:pPr>
              <a:lnSpc>
                <a:spcPct val="80000"/>
              </a:lnSpc>
            </a:pPr>
            <a:r>
              <a:rPr lang="en-US" sz="1600" dirty="0"/>
              <a:t>Designed for </a:t>
            </a:r>
            <a:r>
              <a:rPr lang="en-US" sz="1600" i="1" dirty="0"/>
              <a:t>outstanding ecological benefits</a:t>
            </a:r>
          </a:p>
          <a:p>
            <a:pPr>
              <a:lnSpc>
                <a:spcPct val="80000"/>
              </a:lnSpc>
            </a:pPr>
            <a:r>
              <a:rPr lang="en-US" sz="1600" dirty="0"/>
              <a:t>Protects against flood, pollution, heat and wind,</a:t>
            </a:r>
          </a:p>
          <a:p>
            <a:pPr>
              <a:lnSpc>
                <a:spcPct val="80000"/>
              </a:lnSpc>
            </a:pPr>
            <a:r>
              <a:rPr lang="en-US" sz="1600" dirty="0"/>
              <a:t>Developed by Jacaranda West HOA</a:t>
            </a:r>
          </a:p>
        </p:txBody>
      </p:sp>
      <p:sp>
        <p:nvSpPr>
          <p:cNvPr id="7" name="Arrow: Pentagon 6">
            <a:extLst>
              <a:ext uri="{FF2B5EF4-FFF2-40B4-BE49-F238E27FC236}">
                <a16:creationId xmlns:a16="http://schemas.microsoft.com/office/drawing/2014/main" id="{43C5D251-A75B-6DC0-8571-3F9F8731B0CF}"/>
              </a:ext>
            </a:extLst>
          </p:cNvPr>
          <p:cNvSpPr/>
          <p:nvPr/>
        </p:nvSpPr>
        <p:spPr>
          <a:xfrm flipH="1">
            <a:off x="111085" y="887008"/>
            <a:ext cx="714973" cy="620426"/>
          </a:xfrm>
          <a:prstGeom prst="homePlate">
            <a:avLst/>
          </a:prstGeom>
          <a:solidFill>
            <a:srgbClr val="FFFFFF">
              <a:alpha val="61961"/>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AD8C174C-4984-9325-0803-1E8B6B2A921C}"/>
              </a:ext>
            </a:extLst>
          </p:cNvPr>
          <p:cNvSpPr txBox="1"/>
          <p:nvPr/>
        </p:nvSpPr>
        <p:spPr>
          <a:xfrm>
            <a:off x="58791" y="834730"/>
            <a:ext cx="818524" cy="620426"/>
          </a:xfrm>
          <a:prstGeom prst="rect">
            <a:avLst/>
          </a:prstGeom>
          <a:noFill/>
        </p:spPr>
        <p:txBody>
          <a:bodyPr wrap="square" rtlCol="0">
            <a:spAutoFit/>
          </a:bodyPr>
          <a:lstStyle/>
          <a:p>
            <a:pPr algn="r">
              <a:lnSpc>
                <a:spcPct val="70000"/>
              </a:lnSpc>
            </a:pPr>
            <a:r>
              <a:rPr lang="en-US" sz="1600" dirty="0">
                <a:solidFill>
                  <a:srgbClr val="C00000"/>
                </a:solidFill>
              </a:rPr>
              <a:t>One third of a mile</a:t>
            </a:r>
          </a:p>
        </p:txBody>
      </p:sp>
      <p:sp>
        <p:nvSpPr>
          <p:cNvPr id="12" name="TextBox 11">
            <a:extLst>
              <a:ext uri="{FF2B5EF4-FFF2-40B4-BE49-F238E27FC236}">
                <a16:creationId xmlns:a16="http://schemas.microsoft.com/office/drawing/2014/main" id="{54B681E4-3DCA-656A-C711-7DB6F599C148}"/>
              </a:ext>
            </a:extLst>
          </p:cNvPr>
          <p:cNvSpPr txBox="1"/>
          <p:nvPr/>
        </p:nvSpPr>
        <p:spPr>
          <a:xfrm>
            <a:off x="139660" y="7126764"/>
            <a:ext cx="4701915" cy="1856214"/>
          </a:xfrm>
          <a:prstGeom prst="rect">
            <a:avLst/>
          </a:prstGeom>
          <a:noFill/>
        </p:spPr>
        <p:txBody>
          <a:bodyPr wrap="square" rtlCol="0">
            <a:spAutoFit/>
          </a:bodyPr>
          <a:lstStyle/>
          <a:p>
            <a:pPr algn="just">
              <a:lnSpc>
                <a:spcPct val="80000"/>
              </a:lnSpc>
            </a:pPr>
            <a:r>
              <a:rPr lang="en-US" sz="1100" u="sng" dirty="0"/>
              <a:t>Jacaranda </a:t>
            </a:r>
            <a:r>
              <a:rPr lang="en-US" sz="1100" u="sng" dirty="0" err="1"/>
              <a:t>EcoPARK</a:t>
            </a:r>
            <a:r>
              <a:rPr lang="en-US" sz="1100" u="sng" dirty="0"/>
              <a:t> details.</a:t>
            </a:r>
            <a:r>
              <a:rPr lang="en-US" sz="1100" dirty="0"/>
              <a:t> The Ecological Restoration Area is a short walk south of Center Road along Jacaranda Blvd. The design and planting is being done by Suncoast Urban </a:t>
            </a:r>
            <a:r>
              <a:rPr lang="en-US" sz="1100" dirty="0" err="1"/>
              <a:t>ReForesters</a:t>
            </a:r>
            <a:r>
              <a:rPr lang="en-US" sz="1100" dirty="0"/>
              <a:t> (SURF), the reforestation arm of </a:t>
            </a:r>
            <a:r>
              <a:rPr lang="en-US" sz="1100" i="1" dirty="0"/>
              <a:t>Florida Veterans for Common Sense Fund Inc</a:t>
            </a:r>
            <a:r>
              <a:rPr lang="en-US" sz="1100" dirty="0"/>
              <a:t>. (suncoastforests.org).  FLVCS Fund, Inc. is a nonprofit dedicated to increasing the Suncoast’s resilience to climate change – urban cooling, flood prevention, wind calming – by planting high-perform-</a:t>
            </a:r>
            <a:r>
              <a:rPr lang="en-US" sz="1100" dirty="0" err="1"/>
              <a:t>ance</a:t>
            </a:r>
            <a:r>
              <a:rPr lang="en-US" sz="1100" dirty="0"/>
              <a:t> </a:t>
            </a:r>
            <a:r>
              <a:rPr lang="en-US" sz="1100" dirty="0" err="1"/>
              <a:t>microforests</a:t>
            </a:r>
            <a:r>
              <a:rPr lang="en-US" sz="1100" dirty="0"/>
              <a:t>.  The </a:t>
            </a:r>
            <a:r>
              <a:rPr lang="en-US" sz="1100" dirty="0" err="1"/>
              <a:t>EcoPARK</a:t>
            </a:r>
            <a:r>
              <a:rPr lang="en-US" sz="1100" dirty="0"/>
              <a:t> will be installed by volunteers from schools, churches, and interested organizations, supervised by experienced </a:t>
            </a:r>
            <a:r>
              <a:rPr lang="en-US" sz="1100" dirty="0" err="1"/>
              <a:t>profes-sionals</a:t>
            </a:r>
            <a:r>
              <a:rPr lang="en-US" sz="1100" dirty="0"/>
              <a:t>. Funds have been provided by the Jacaranda West Homeowner’s Association and several foundations.  Additional tax-deductible donations are being collected from nearby businesses, organizations, and individuals who will use the park and benefits from its far-reaching ecological services. Please see the FAQ on the back for our leadership team</a:t>
            </a:r>
          </a:p>
        </p:txBody>
      </p:sp>
      <p:pic>
        <p:nvPicPr>
          <p:cNvPr id="13" name="Picture 12">
            <a:extLst>
              <a:ext uri="{FF2B5EF4-FFF2-40B4-BE49-F238E27FC236}">
                <a16:creationId xmlns:a16="http://schemas.microsoft.com/office/drawing/2014/main" id="{E721823D-779A-414F-9931-9341E53CD26B}"/>
              </a:ext>
            </a:extLst>
          </p:cNvPr>
          <p:cNvPicPr>
            <a:picLocks noChangeAspect="1"/>
          </p:cNvPicPr>
          <p:nvPr/>
        </p:nvPicPr>
        <p:blipFill>
          <a:blip r:embed="rId6"/>
          <a:stretch>
            <a:fillRect/>
          </a:stretch>
        </p:blipFill>
        <p:spPr>
          <a:xfrm>
            <a:off x="5112908" y="7522479"/>
            <a:ext cx="1291199" cy="1291199"/>
          </a:xfrm>
          <a:prstGeom prst="rect">
            <a:avLst/>
          </a:prstGeom>
        </p:spPr>
      </p:pic>
      <p:sp>
        <p:nvSpPr>
          <p:cNvPr id="15" name="TextBox 14">
            <a:extLst>
              <a:ext uri="{FF2B5EF4-FFF2-40B4-BE49-F238E27FC236}">
                <a16:creationId xmlns:a16="http://schemas.microsoft.com/office/drawing/2014/main" id="{9142A8AE-330B-EA37-0F31-14BF58636511}"/>
              </a:ext>
            </a:extLst>
          </p:cNvPr>
          <p:cNvSpPr txBox="1"/>
          <p:nvPr/>
        </p:nvSpPr>
        <p:spPr>
          <a:xfrm>
            <a:off x="4699502" y="7076395"/>
            <a:ext cx="2117716" cy="446084"/>
          </a:xfrm>
          <a:prstGeom prst="rect">
            <a:avLst/>
          </a:prstGeom>
          <a:noFill/>
        </p:spPr>
        <p:txBody>
          <a:bodyPr wrap="square" rtlCol="0">
            <a:spAutoFit/>
          </a:bodyPr>
          <a:lstStyle/>
          <a:p>
            <a:pPr algn="ctr">
              <a:lnSpc>
                <a:spcPct val="75000"/>
              </a:lnSpc>
            </a:pPr>
            <a:r>
              <a:rPr lang="en-US" sz="1500" dirty="0"/>
              <a:t>Visit a </a:t>
            </a:r>
            <a:r>
              <a:rPr lang="en-US" sz="1500" dirty="0" err="1"/>
              <a:t>Microforest</a:t>
            </a:r>
            <a:r>
              <a:rPr lang="en-US" sz="1500" dirty="0"/>
              <a:t> through a bird’s eye</a:t>
            </a:r>
          </a:p>
        </p:txBody>
      </p:sp>
      <p:sp>
        <p:nvSpPr>
          <p:cNvPr id="18" name="TextBox 17">
            <a:extLst>
              <a:ext uri="{FF2B5EF4-FFF2-40B4-BE49-F238E27FC236}">
                <a16:creationId xmlns:a16="http://schemas.microsoft.com/office/drawing/2014/main" id="{19BEC772-CE9F-2B8B-CEDE-2214F6323376}"/>
              </a:ext>
            </a:extLst>
          </p:cNvPr>
          <p:cNvSpPr txBox="1"/>
          <p:nvPr/>
        </p:nvSpPr>
        <p:spPr>
          <a:xfrm>
            <a:off x="468053" y="6620913"/>
            <a:ext cx="5514074" cy="276999"/>
          </a:xfrm>
          <a:prstGeom prst="rect">
            <a:avLst/>
          </a:prstGeom>
          <a:solidFill>
            <a:schemeClr val="tx1"/>
          </a:solidFill>
          <a:effectLst>
            <a:softEdge rad="63500"/>
          </a:effectLst>
        </p:spPr>
        <p:txBody>
          <a:bodyPr wrap="none" rtlCol="0">
            <a:spAutoFit/>
          </a:bodyPr>
          <a:lstStyle/>
          <a:p>
            <a:r>
              <a:rPr lang="en-US" sz="1200" b="1" dirty="0">
                <a:solidFill>
                  <a:schemeClr val="bg1"/>
                </a:solidFill>
              </a:rPr>
              <a:t>(This mowed and watered turf will be replaced by beautiful no-maintenance forest)</a:t>
            </a:r>
          </a:p>
        </p:txBody>
      </p:sp>
      <p:pic>
        <p:nvPicPr>
          <p:cNvPr id="16" name="Picture 15">
            <a:extLst>
              <a:ext uri="{FF2B5EF4-FFF2-40B4-BE49-F238E27FC236}">
                <a16:creationId xmlns:a16="http://schemas.microsoft.com/office/drawing/2014/main" id="{53D282DB-A3EC-62A9-B55D-DA78CBF14945}"/>
              </a:ext>
            </a:extLst>
          </p:cNvPr>
          <p:cNvPicPr>
            <a:picLocks noChangeAspect="1"/>
          </p:cNvPicPr>
          <p:nvPr/>
        </p:nvPicPr>
        <p:blipFill>
          <a:blip r:embed="rId7"/>
          <a:stretch>
            <a:fillRect/>
          </a:stretch>
        </p:blipFill>
        <p:spPr>
          <a:xfrm>
            <a:off x="3500292" y="2095699"/>
            <a:ext cx="3045675" cy="3490936"/>
          </a:xfrm>
          <a:prstGeom prst="rect">
            <a:avLst/>
          </a:prstGeom>
        </p:spPr>
      </p:pic>
      <p:sp>
        <p:nvSpPr>
          <p:cNvPr id="26" name="TextBox 25">
            <a:extLst>
              <a:ext uri="{FF2B5EF4-FFF2-40B4-BE49-F238E27FC236}">
                <a16:creationId xmlns:a16="http://schemas.microsoft.com/office/drawing/2014/main" id="{B4F8E9FE-2B8D-D30F-F8B7-1730494D1591}"/>
              </a:ext>
            </a:extLst>
          </p:cNvPr>
          <p:cNvSpPr txBox="1"/>
          <p:nvPr/>
        </p:nvSpPr>
        <p:spPr>
          <a:xfrm>
            <a:off x="5256427" y="2125461"/>
            <a:ext cx="1188146" cy="646331"/>
          </a:xfrm>
          <a:prstGeom prst="rect">
            <a:avLst/>
          </a:prstGeom>
          <a:solidFill>
            <a:schemeClr val="tx1"/>
          </a:solidFill>
          <a:effectLst>
            <a:softEdge rad="63500"/>
          </a:effectLst>
        </p:spPr>
        <p:txBody>
          <a:bodyPr wrap="none" rtlCol="0">
            <a:spAutoFit/>
          </a:bodyPr>
          <a:lstStyle>
            <a:defPPr>
              <a:defRPr lang="en-US"/>
            </a:defPPr>
            <a:lvl1pPr>
              <a:defRPr sz="1400" b="1">
                <a:solidFill>
                  <a:schemeClr val="bg1"/>
                </a:solidFill>
              </a:defRPr>
            </a:lvl1pPr>
          </a:lstStyle>
          <a:p>
            <a:r>
              <a:rPr lang="en-US" sz="1800" dirty="0"/>
              <a:t>Jacaranda </a:t>
            </a:r>
          </a:p>
          <a:p>
            <a:r>
              <a:rPr lang="en-US" sz="1800" dirty="0"/>
              <a:t>Eco-PARK</a:t>
            </a:r>
          </a:p>
        </p:txBody>
      </p:sp>
    </p:spTree>
    <p:extLst>
      <p:ext uri="{BB962C8B-B14F-4D97-AF65-F5344CB8AC3E}">
        <p14:creationId xmlns:p14="http://schemas.microsoft.com/office/powerpoint/2010/main" val="21138514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AE41A0-B179-4D38-78CE-88605A37803A}"/>
              </a:ext>
            </a:extLst>
          </p:cNvPr>
          <p:cNvSpPr>
            <a:spLocks noGrp="1"/>
          </p:cNvSpPr>
          <p:nvPr>
            <p:ph type="title"/>
          </p:nvPr>
        </p:nvSpPr>
        <p:spPr>
          <a:xfrm>
            <a:off x="925041" y="16774"/>
            <a:ext cx="4849792" cy="652706"/>
          </a:xfrm>
        </p:spPr>
        <p:txBody>
          <a:bodyPr>
            <a:normAutofit/>
          </a:bodyPr>
          <a:lstStyle/>
          <a:p>
            <a:pPr algn="ctr"/>
            <a:r>
              <a:rPr lang="en-US" sz="2400" dirty="0"/>
              <a:t>Jacaranda </a:t>
            </a:r>
            <a:r>
              <a:rPr lang="en-US" sz="2400" dirty="0" err="1"/>
              <a:t>EcoPARK</a:t>
            </a:r>
            <a:r>
              <a:rPr lang="en-US" sz="2400" dirty="0"/>
              <a:t> FAQ</a:t>
            </a:r>
          </a:p>
        </p:txBody>
      </p:sp>
      <p:sp>
        <p:nvSpPr>
          <p:cNvPr id="3" name="Content Placeholder 2">
            <a:extLst>
              <a:ext uri="{FF2B5EF4-FFF2-40B4-BE49-F238E27FC236}">
                <a16:creationId xmlns:a16="http://schemas.microsoft.com/office/drawing/2014/main" id="{1492A312-1F68-76B7-F3CB-26CCE3A6B598}"/>
              </a:ext>
            </a:extLst>
          </p:cNvPr>
          <p:cNvSpPr>
            <a:spLocks noGrp="1"/>
          </p:cNvSpPr>
          <p:nvPr>
            <p:ph idx="1"/>
          </p:nvPr>
        </p:nvSpPr>
        <p:spPr>
          <a:xfrm>
            <a:off x="279400" y="623652"/>
            <a:ext cx="6280591" cy="5801784"/>
          </a:xfrm>
        </p:spPr>
        <p:txBody>
          <a:bodyPr>
            <a:noAutofit/>
          </a:bodyPr>
          <a:lstStyle/>
          <a:p>
            <a:pPr marL="0" indent="0" algn="just">
              <a:lnSpc>
                <a:spcPct val="83000"/>
              </a:lnSpc>
              <a:buNone/>
            </a:pPr>
            <a:r>
              <a:rPr lang="en-US" sz="900" b="1" dirty="0"/>
              <a:t>Who is developing the park? </a:t>
            </a:r>
            <a:r>
              <a:rPr lang="en-US" sz="900" dirty="0"/>
              <a:t>The Jacaranda West Homeowners Association is teamed with </a:t>
            </a:r>
            <a:r>
              <a:rPr lang="en-US" sz="900" dirty="0" err="1"/>
              <a:t>SunCoast</a:t>
            </a:r>
            <a:r>
              <a:rPr lang="en-US" sz="900" dirty="0"/>
              <a:t> Urban </a:t>
            </a:r>
            <a:r>
              <a:rPr lang="en-US" sz="900" dirty="0" err="1"/>
              <a:t>Reforesters</a:t>
            </a:r>
            <a:r>
              <a:rPr lang="en-US" sz="900" dirty="0"/>
              <a:t> (SURF), the reforestation arm of Florida Veterans for Common Sense Fund, Inc. Learn more about SURF or donate at </a:t>
            </a:r>
            <a:r>
              <a:rPr lang="en-US" sz="900" dirty="0">
                <a:hlinkClick r:id="rId2"/>
              </a:rPr>
              <a:t>www.suncoastforests.org</a:t>
            </a:r>
            <a:r>
              <a:rPr lang="en-US" sz="900" dirty="0"/>
              <a:t>. </a:t>
            </a:r>
          </a:p>
          <a:p>
            <a:pPr marL="0" indent="0" algn="just">
              <a:lnSpc>
                <a:spcPct val="83000"/>
              </a:lnSpc>
              <a:buNone/>
            </a:pPr>
            <a:r>
              <a:rPr lang="en-US" sz="900" dirty="0"/>
              <a:t>SURF was founded by Florida Veterans for Common Sense, the Sarasota Bay Rotary Club, and Solutions to Avoid Red Tide (START) to plant forests throughout the Suncoast that will protect our region against rising temperatures, flooding, wind damage, and coastal water pollution.  SURF has used its proven combination of Miyawaki planting strategies and Permaculture to create forests that have grown exceptionally fast in both Sarasota County (four) and Manatee County (three).  The technical leader of this project is Dr. Charles Reith (</a:t>
            </a:r>
            <a:r>
              <a:rPr lang="en-US" sz="900" dirty="0">
                <a:hlinkClick r:id="rId3"/>
              </a:rPr>
              <a:t>charles.c.reith@gmail.com</a:t>
            </a:r>
            <a:r>
              <a:rPr lang="en-US" sz="900" dirty="0"/>
              <a:t>) – an urban forester and restoration ecologist – who may be contacted at 703-342-6185.  The Property Manager </a:t>
            </a:r>
            <a:r>
              <a:rPr lang="en-US" sz="900" dirty="0" err="1"/>
              <a:t>isRhonda</a:t>
            </a:r>
            <a:r>
              <a:rPr lang="en-US" sz="900" dirty="0"/>
              <a:t> Sprague (</a:t>
            </a:r>
            <a:r>
              <a:rPr lang="en-US" sz="900" b="0" i="0" dirty="0">
                <a:solidFill>
                  <a:srgbClr val="222222"/>
                </a:solidFill>
                <a:effectLst/>
                <a:hlinkClick r:id="rId4"/>
              </a:rPr>
              <a:t>sharithornton@gmail.com</a:t>
            </a:r>
            <a:r>
              <a:rPr lang="en-US" sz="900" b="0" i="0" dirty="0">
                <a:solidFill>
                  <a:srgbClr val="222222"/>
                </a:solidFill>
                <a:effectLst/>
              </a:rPr>
              <a:t>), who may be reached at 937-673-8032 </a:t>
            </a:r>
            <a:r>
              <a:rPr lang="en-US" sz="900" dirty="0"/>
              <a:t> </a:t>
            </a:r>
          </a:p>
          <a:p>
            <a:pPr marL="0" indent="0" algn="just">
              <a:lnSpc>
                <a:spcPct val="83000"/>
              </a:lnSpc>
              <a:buNone/>
            </a:pPr>
            <a:r>
              <a:rPr lang="en-US" sz="900" b="1" dirty="0"/>
              <a:t>What are the principal benefits of an eco-park at the designated location? </a:t>
            </a:r>
            <a:r>
              <a:rPr lang="en-US" sz="900" dirty="0"/>
              <a:t>The Park will restore many of the valuable ecological benefits of a natural forest to communities that presently suffer a lack of shade trees. This forest will provide cooler conditions, shaded walking, and wildlife viewing for visitors. Quite beyond that, the park will prevent flooding during intense storms and curb the transport of pollutants to the Gulf.  Once the trees are large, they will also be valuable in calming potentially damaging winds and making the area quieter.</a:t>
            </a:r>
          </a:p>
          <a:p>
            <a:pPr marL="0" indent="0" algn="just">
              <a:lnSpc>
                <a:spcPct val="83000"/>
              </a:lnSpc>
              <a:buNone/>
            </a:pPr>
            <a:r>
              <a:rPr lang="en-US" sz="900" b="1" dirty="0"/>
              <a:t>Will the park be available to everyone?  </a:t>
            </a:r>
            <a:r>
              <a:rPr lang="en-US" sz="900" dirty="0"/>
              <a:t>Yes, the Park will abut the sidewalk along the west side of Jacaranda Blvd. There will be a parking area for bicycles and golf carts, plus simple trails and sitting areas to various corners of the park.  The trails will not be paved but one trail will be wheelchair friendly for the full length of the property. We envision that this nature area will be enjoyed by people in all economic classes and circumstances.</a:t>
            </a:r>
          </a:p>
          <a:p>
            <a:pPr marL="0" indent="0" algn="just">
              <a:lnSpc>
                <a:spcPct val="83000"/>
              </a:lnSpc>
              <a:buNone/>
            </a:pPr>
            <a:r>
              <a:rPr lang="en-US" sz="900" b="1" dirty="0"/>
              <a:t>How much will the park cost and how will the money be spent? </a:t>
            </a:r>
            <a:r>
              <a:rPr lang="en-US" sz="900" dirty="0"/>
              <a:t>We estimate that the Park will cost $50,000. It will also have a significant investment of volunteer work, including highly trained experts on such issues as irrigation and pathway design. The volunteer work can be considered a match to all funding raised.  Our final budget will end up looking somewhat different from this because some materials are donated and some end up needing to be purchased. This is a conservative prediction, e.g., the actual budget should be less. The budget will include paid professional services from a locally hired small business (ZZ Designs) that has supported all prior </a:t>
            </a:r>
            <a:r>
              <a:rPr lang="en-US" sz="900" dirty="0" err="1"/>
              <a:t>microforests</a:t>
            </a:r>
            <a:r>
              <a:rPr lang="en-US" sz="900" dirty="0"/>
              <a:t>.</a:t>
            </a:r>
          </a:p>
          <a:p>
            <a:pPr marL="342900" lvl="1" indent="0" algn="just">
              <a:lnSpc>
                <a:spcPct val="83000"/>
              </a:lnSpc>
              <a:buNone/>
            </a:pPr>
            <a:r>
              <a:rPr lang="en-US" sz="900" dirty="0"/>
              <a:t>$25K	Plant stock</a:t>
            </a:r>
          </a:p>
          <a:p>
            <a:pPr marL="342900" lvl="1" indent="0" algn="just">
              <a:lnSpc>
                <a:spcPct val="83000"/>
              </a:lnSpc>
              <a:buNone/>
            </a:pPr>
            <a:r>
              <a:rPr lang="en-US" sz="900" dirty="0"/>
              <a:t>$15K	Plant selection, placement-design, site preparation, and supervision/safety of  volunteer days (ZZ Designs)</a:t>
            </a:r>
          </a:p>
          <a:p>
            <a:pPr marL="342900" lvl="1" indent="0" algn="just">
              <a:lnSpc>
                <a:spcPct val="83000"/>
              </a:lnSpc>
              <a:buNone/>
            </a:pPr>
            <a:r>
              <a:rPr lang="en-US" sz="900" dirty="0"/>
              <a:t>$ 2K	Drip irrigation for plant establishment</a:t>
            </a:r>
          </a:p>
          <a:p>
            <a:pPr marL="342900" lvl="1" indent="0" algn="just">
              <a:lnSpc>
                <a:spcPct val="83000"/>
              </a:lnSpc>
              <a:buNone/>
            </a:pPr>
            <a:r>
              <a:rPr lang="en-US" sz="900" dirty="0"/>
              <a:t>$ 2K	Special soils and mulches, although we will seek donations for these</a:t>
            </a:r>
          </a:p>
          <a:p>
            <a:pPr marL="342900" lvl="1" indent="0" algn="just">
              <a:lnSpc>
                <a:spcPct val="83000"/>
              </a:lnSpc>
              <a:buNone/>
            </a:pPr>
            <a:r>
              <a:rPr lang="en-US" sz="900" dirty="0"/>
              <a:t>$ 4K	Hardscape materials for rock, shell, and supporting structural elements, again with donations in mind</a:t>
            </a:r>
          </a:p>
          <a:p>
            <a:pPr marL="342900" lvl="1" indent="0" algn="just">
              <a:lnSpc>
                <a:spcPct val="83000"/>
              </a:lnSpc>
              <a:buNone/>
            </a:pPr>
            <a:r>
              <a:rPr lang="en-US" sz="900" dirty="0"/>
              <a:t>$ 2K	Signs, bike racks, benches, and safety rails, again seeking donations before buying.    </a:t>
            </a:r>
          </a:p>
          <a:p>
            <a:pPr marL="0" indent="0" algn="just">
              <a:lnSpc>
                <a:spcPct val="83000"/>
              </a:lnSpc>
              <a:buNone/>
            </a:pPr>
            <a:r>
              <a:rPr lang="en-US" sz="900" b="1" dirty="0"/>
              <a:t>How much has been raised so far on the Jacaranda </a:t>
            </a:r>
            <a:r>
              <a:rPr lang="en-US" sz="900" b="1" dirty="0" err="1"/>
              <a:t>EcoPARK</a:t>
            </a:r>
            <a:r>
              <a:rPr lang="en-US" sz="900" b="1" dirty="0"/>
              <a:t> and from whom?  $</a:t>
            </a:r>
            <a:r>
              <a:rPr lang="en-US" sz="900" dirty="0"/>
              <a:t>21,000 of the anticipated $50,000 has been raised. $10,000 was pledged to get the project started by the Jacaranda West Home Owners Association. Another $10,000 was pledged by the Gulf Coast Community Foundation. Finally, the Rotary Club of Sarasota Bay has donated $1000. </a:t>
            </a:r>
          </a:p>
          <a:p>
            <a:pPr marL="0" indent="0" algn="just">
              <a:lnSpc>
                <a:spcPct val="83000"/>
              </a:lnSpc>
              <a:buNone/>
            </a:pPr>
            <a:r>
              <a:rPr lang="en-US" sz="900" b="1" dirty="0"/>
              <a:t>When will the park be constructed?  </a:t>
            </a:r>
            <a:r>
              <a:rPr lang="en-US" sz="900" dirty="0"/>
              <a:t>The development of the park is a multistep process that starts with 1) preparing a mulch bed out of cardboard and recycled wood chips, 2) proceeds with a six-week incubation period, 3) engages professional work to order and receive plants from as many as five local nurseries and drill special holes into which volunteers will install plants and, 4) that ends with a big volunteer day when as many as 100 people will come out under the supervision of our paid professional and Master Gardeners to install 70 or more species of native plants of all shapes and sizes. If our fundraising goes well, we will perform Step One (Mulching Day) in January and then plant the forest in March.</a:t>
            </a:r>
          </a:p>
          <a:p>
            <a:pPr marL="0" indent="0" algn="just">
              <a:lnSpc>
                <a:spcPct val="83000"/>
              </a:lnSpc>
              <a:buNone/>
            </a:pPr>
            <a:r>
              <a:rPr lang="en-US" sz="900" b="1" dirty="0"/>
              <a:t>Will the forest require maintenance?  </a:t>
            </a:r>
            <a:r>
              <a:rPr lang="en-US" sz="900" dirty="0"/>
              <a:t>Not much; an important benefit of the forest is that the noisy, expensive, and environmentally damaging mowing and fertilization will no longer be necessary. Our forest and prairie (see below) are natural habitats that have been “rewilded” using native plants so they quickly become maintenance-free. However, all our plants will benefit from some nurturing, especially temporary irrigation, at the beginning. A few fallen trees might need to be staked up but after a year or two the forest will be a fully native, maintenance-free feature on the local landscape. The trails will be maintained by the Jacaranda West Home Owners Association.  </a:t>
            </a:r>
          </a:p>
          <a:p>
            <a:pPr marL="0" indent="0" algn="just">
              <a:lnSpc>
                <a:spcPct val="83000"/>
              </a:lnSpc>
              <a:buNone/>
            </a:pPr>
            <a:r>
              <a:rPr lang="en-US" sz="900" b="1" dirty="0"/>
              <a:t>Aren't there big pipes running underground there, running from the water treatment plant to the golf course and Jacaranda W community? </a:t>
            </a:r>
            <a:r>
              <a:rPr lang="en-US" sz="900" dirty="0"/>
              <a:t>Yes, there are, and the team is working very closely with the County to make sure that our project does not limit the County's ability to access these pipes in the unlikely circumstance that one or the other fails and needs to be repaired or replaced. To avoid a future conflict and prevent any trees from having to be removed, the planning team will establish perennial prairie over those pipelines. Forests are valuable but so are prairies because they also play an important role in preventing flooding and purifying water, and in harboring special forms of wildlife such as pollinating bees and butterflies, as well as seed-eating birds. Suncoast residents presently must drive south to Lemon Bay or inland to the Myakka Park to see a really good Prairie but this will be a small, beautiful and educational prairie right here in the middle of our neighborhood.</a:t>
            </a:r>
          </a:p>
          <a:p>
            <a:pPr marL="0" indent="0" algn="just">
              <a:lnSpc>
                <a:spcPct val="83000"/>
              </a:lnSpc>
              <a:buNone/>
            </a:pPr>
            <a:r>
              <a:rPr lang="en-US" sz="900" b="1" dirty="0"/>
              <a:t>What else should I know about this Park? </a:t>
            </a:r>
            <a:r>
              <a:rPr lang="en-US" sz="900" dirty="0"/>
              <a:t>The Park will use the planting method that SURF has developed and successfully deployed at seven fast-growing forests so far extending from Ellenton down into South Palmer Ranch. The method is a merger of a Japanese planting strategy called Miyawaki with a soil management regimen that is associated with permaculture, an organic, agroforestry planting discipline. The remarkable benefit of this methodology is that the forests grow extremely fast thanks to the close plantings of many different native species. These foster shade competition, which experience has shown inspires plants to grow up to ten times faster than they would otherwise. The signature of a Miyawaki forest is to grow into 100-year forest in just ten years. The benefit of this fast growth is not only that you get a mature forest very quickly, but also that you enjoy remarkable ecological benefits from the beginning and then continuously for generations.</a:t>
            </a:r>
          </a:p>
          <a:p>
            <a:pPr marL="0" indent="0" algn="just">
              <a:lnSpc>
                <a:spcPct val="83000"/>
              </a:lnSpc>
              <a:buNone/>
            </a:pPr>
            <a:endParaRPr lang="en-US" sz="900" dirty="0"/>
          </a:p>
          <a:p>
            <a:pPr marL="0" indent="0" algn="just">
              <a:lnSpc>
                <a:spcPct val="83000"/>
              </a:lnSpc>
              <a:buNone/>
            </a:pPr>
            <a:endParaRPr lang="en-US" sz="900" dirty="0"/>
          </a:p>
          <a:p>
            <a:pPr marL="0" indent="0" algn="just">
              <a:lnSpc>
                <a:spcPct val="83000"/>
              </a:lnSpc>
              <a:buNone/>
            </a:pPr>
            <a:r>
              <a:rPr lang="en-US" sz="900" b="1" dirty="0"/>
              <a:t> </a:t>
            </a:r>
          </a:p>
        </p:txBody>
      </p:sp>
      <p:pic>
        <p:nvPicPr>
          <p:cNvPr id="1026" name="Picture 2">
            <a:extLst>
              <a:ext uri="{FF2B5EF4-FFF2-40B4-BE49-F238E27FC236}">
                <a16:creationId xmlns:a16="http://schemas.microsoft.com/office/drawing/2014/main" id="{6B8314B9-4F26-B66C-18B2-4DCF53B6F49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000" y="-206375"/>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BB1E00E5-34CB-8631-447C-DCC41214D1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9400" y="-53975"/>
            <a:ext cx="9525" cy="95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8699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4105</TotalTime>
  <Words>1527</Words>
  <Application>Microsoft Office PowerPoint</Application>
  <PresentationFormat>Letter Paper (8.5x11 in)</PresentationFormat>
  <Paragraphs>41</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PowerPoint Presentation</vt:lpstr>
      <vt:lpstr>Jacaranda EcoPARK FAQ</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charles reith</dc:creator>
  <cp:lastModifiedBy>Maria Jaszewski</cp:lastModifiedBy>
  <cp:revision>28</cp:revision>
  <cp:lastPrinted>2023-12-05T12:29:37Z</cp:lastPrinted>
  <dcterms:created xsi:type="dcterms:W3CDTF">2023-08-12T22:32:01Z</dcterms:created>
  <dcterms:modified xsi:type="dcterms:W3CDTF">2025-08-30T23:46:56Z</dcterms:modified>
</cp:coreProperties>
</file>